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256" r:id="rId2"/>
    <p:sldId id="264" r:id="rId3"/>
    <p:sldId id="308" r:id="rId4"/>
    <p:sldId id="311" r:id="rId5"/>
    <p:sldId id="321" r:id="rId6"/>
    <p:sldId id="312" r:id="rId7"/>
    <p:sldId id="309" r:id="rId8"/>
    <p:sldId id="286" r:id="rId9"/>
    <p:sldId id="313" r:id="rId10"/>
    <p:sldId id="289" r:id="rId11"/>
    <p:sldId id="303" r:id="rId12"/>
    <p:sldId id="299" r:id="rId13"/>
    <p:sldId id="292" r:id="rId14"/>
    <p:sldId id="305" r:id="rId15"/>
    <p:sldId id="307" r:id="rId16"/>
    <p:sldId id="304" r:id="rId17"/>
    <p:sldId id="310" r:id="rId18"/>
    <p:sldId id="298" r:id="rId19"/>
    <p:sldId id="301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CC00"/>
    <a:srgbClr val="FF3300"/>
    <a:srgbClr val="FF66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28" autoAdjust="0"/>
  </p:normalViewPr>
  <p:slideViewPr>
    <p:cSldViewPr>
      <p:cViewPr varScale="1">
        <p:scale>
          <a:sx n="73" d="100"/>
          <a:sy n="73" d="100"/>
        </p:scale>
        <p:origin x="78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41 w 2123"/>
                <a:gd name="T1" fmla="*/ 506 h 1696"/>
                <a:gd name="T2" fmla="*/ 505 w 2123"/>
                <a:gd name="T3" fmla="*/ 331 h 1696"/>
                <a:gd name="T4" fmla="*/ 631 w 2123"/>
                <a:gd name="T5" fmla="*/ 192 h 1696"/>
                <a:gd name="T6" fmla="*/ 863 w 2123"/>
                <a:gd name="T7" fmla="*/ 286 h 1696"/>
                <a:gd name="T8" fmla="*/ 1136 w 2123"/>
                <a:gd name="T9" fmla="*/ 421 h 1696"/>
                <a:gd name="T10" fmla="*/ 1387 w 2123"/>
                <a:gd name="T11" fmla="*/ 537 h 1696"/>
                <a:gd name="T12" fmla="*/ 1683 w 2123"/>
                <a:gd name="T13" fmla="*/ 658 h 1696"/>
                <a:gd name="T14" fmla="*/ 1761 w 2123"/>
                <a:gd name="T15" fmla="*/ 685 h 1696"/>
                <a:gd name="T16" fmla="*/ 1718 w 2123"/>
                <a:gd name="T17" fmla="*/ 655 h 1696"/>
                <a:gd name="T18" fmla="*/ 1320 w 2123"/>
                <a:gd name="T19" fmla="*/ 485 h 1696"/>
                <a:gd name="T20" fmla="*/ 1018 w 2123"/>
                <a:gd name="T21" fmla="*/ 331 h 1696"/>
                <a:gd name="T22" fmla="*/ 672 w 2123"/>
                <a:gd name="T23" fmla="*/ 159 h 1696"/>
                <a:gd name="T24" fmla="*/ 934 w 2123"/>
                <a:gd name="T25" fmla="*/ 150 h 1696"/>
                <a:gd name="T26" fmla="*/ 1203 w 2123"/>
                <a:gd name="T27" fmla="*/ 154 h 1696"/>
                <a:gd name="T28" fmla="*/ 1510 w 2123"/>
                <a:gd name="T29" fmla="*/ 131 h 1696"/>
                <a:gd name="T30" fmla="*/ 1984 w 2123"/>
                <a:gd name="T31" fmla="*/ 95 h 1696"/>
                <a:gd name="T32" fmla="*/ 1940 w 2123"/>
                <a:gd name="T33" fmla="*/ 84 h 1696"/>
                <a:gd name="T34" fmla="*/ 1440 w 2123"/>
                <a:gd name="T35" fmla="*/ 125 h 1696"/>
                <a:gd name="T36" fmla="*/ 1130 w 2123"/>
                <a:gd name="T37" fmla="*/ 132 h 1696"/>
                <a:gd name="T38" fmla="*/ 707 w 2123"/>
                <a:gd name="T39" fmla="*/ 125 h 1696"/>
                <a:gd name="T40" fmla="*/ 767 w 2123"/>
                <a:gd name="T41" fmla="*/ 111 h 1696"/>
                <a:gd name="T42" fmla="*/ 1064 w 2123"/>
                <a:gd name="T43" fmla="*/ 0 h 1696"/>
                <a:gd name="T44" fmla="*/ 1018 w 2123"/>
                <a:gd name="T45" fmla="*/ 15 h 1696"/>
                <a:gd name="T46" fmla="*/ 945 w 2123"/>
                <a:gd name="T47" fmla="*/ 41 h 1696"/>
                <a:gd name="T48" fmla="*/ 803 w 2123"/>
                <a:gd name="T49" fmla="*/ 93 h 1696"/>
                <a:gd name="T50" fmla="*/ 631 w 2123"/>
                <a:gd name="T51" fmla="*/ 136 h 1696"/>
                <a:gd name="T52" fmla="*/ 595 w 2123"/>
                <a:gd name="T53" fmla="*/ 174 h 1696"/>
                <a:gd name="T54" fmla="*/ 284 w 2123"/>
                <a:gd name="T55" fmla="*/ 286 h 1696"/>
                <a:gd name="T56" fmla="*/ 0 w 2123"/>
                <a:gd name="T57" fmla="*/ 351 h 1696"/>
                <a:gd name="T58" fmla="*/ 0 w 2123"/>
                <a:gd name="T59" fmla="*/ 355 h 1696"/>
                <a:gd name="T60" fmla="*/ 0 w 2123"/>
                <a:gd name="T61" fmla="*/ 371 h 1696"/>
                <a:gd name="T62" fmla="*/ 281 w 2123"/>
                <a:gd name="T63" fmla="*/ 306 h 1696"/>
                <a:gd name="T64" fmla="*/ 553 w 2123"/>
                <a:gd name="T65" fmla="*/ 208 h 1696"/>
                <a:gd name="T66" fmla="*/ 473 w 2123"/>
                <a:gd name="T67" fmla="*/ 324 h 1696"/>
                <a:gd name="T68" fmla="*/ 487 w 2123"/>
                <a:gd name="T69" fmla="*/ 481 h 1696"/>
                <a:gd name="T70" fmla="*/ 434 w 2123"/>
                <a:gd name="T71" fmla="*/ 566 h 1696"/>
                <a:gd name="T72" fmla="*/ 303 w 2123"/>
                <a:gd name="T73" fmla="*/ 717 h 1696"/>
                <a:gd name="T74" fmla="*/ 297 w 2123"/>
                <a:gd name="T75" fmla="*/ 820 h 1696"/>
                <a:gd name="T76" fmla="*/ 303 w 2123"/>
                <a:gd name="T77" fmla="*/ 820 h 1696"/>
                <a:gd name="T78" fmla="*/ 321 w 2123"/>
                <a:gd name="T79" fmla="*/ 752 h 1696"/>
                <a:gd name="T80" fmla="*/ 541 w 2123"/>
                <a:gd name="T81" fmla="*/ 506 h 1696"/>
                <a:gd name="T82" fmla="*/ 541 w 2123"/>
                <a:gd name="T83" fmla="*/ 50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36 w 969"/>
                <a:gd name="T1" fmla="*/ 1225 h 1192"/>
                <a:gd name="T2" fmla="*/ 516 w 969"/>
                <a:gd name="T3" fmla="*/ 1231 h 1192"/>
                <a:gd name="T4" fmla="*/ 606 w 969"/>
                <a:gd name="T5" fmla="*/ 1189 h 1192"/>
                <a:gd name="T6" fmla="*/ 853 w 969"/>
                <a:gd name="T7" fmla="*/ 1124 h 1192"/>
                <a:gd name="T8" fmla="*/ 985 w 969"/>
                <a:gd name="T9" fmla="*/ 1094 h 1192"/>
                <a:gd name="T10" fmla="*/ 798 w 969"/>
                <a:gd name="T11" fmla="*/ 1025 h 1192"/>
                <a:gd name="T12" fmla="*/ 582 w 969"/>
                <a:gd name="T13" fmla="*/ 979 h 1192"/>
                <a:gd name="T14" fmla="*/ 210 w 969"/>
                <a:gd name="T15" fmla="*/ 998 h 1192"/>
                <a:gd name="T16" fmla="*/ 312 w 969"/>
                <a:gd name="T17" fmla="*/ 919 h 1192"/>
                <a:gd name="T18" fmla="*/ 522 w 969"/>
                <a:gd name="T19" fmla="*/ 829 h 1192"/>
                <a:gd name="T20" fmla="*/ 733 w 969"/>
                <a:gd name="T21" fmla="*/ 697 h 1192"/>
                <a:gd name="T22" fmla="*/ 739 w 969"/>
                <a:gd name="T23" fmla="*/ 697 h 1192"/>
                <a:gd name="T24" fmla="*/ 751 w 969"/>
                <a:gd name="T25" fmla="*/ 691 h 1192"/>
                <a:gd name="T26" fmla="*/ 792 w 969"/>
                <a:gd name="T27" fmla="*/ 673 h 1192"/>
                <a:gd name="T28" fmla="*/ 816 w 969"/>
                <a:gd name="T29" fmla="*/ 667 h 1192"/>
                <a:gd name="T30" fmla="*/ 828 w 969"/>
                <a:gd name="T31" fmla="*/ 655 h 1192"/>
                <a:gd name="T32" fmla="*/ 834 w 969"/>
                <a:gd name="T33" fmla="*/ 643 h 1192"/>
                <a:gd name="T34" fmla="*/ 828 w 969"/>
                <a:gd name="T35" fmla="*/ 637 h 1192"/>
                <a:gd name="T36" fmla="*/ 822 w 969"/>
                <a:gd name="T37" fmla="*/ 625 h 1192"/>
                <a:gd name="T38" fmla="*/ 822 w 969"/>
                <a:gd name="T39" fmla="*/ 588 h 1192"/>
                <a:gd name="T40" fmla="*/ 834 w 969"/>
                <a:gd name="T41" fmla="*/ 558 h 1192"/>
                <a:gd name="T42" fmla="*/ 846 w 969"/>
                <a:gd name="T43" fmla="*/ 528 h 1192"/>
                <a:gd name="T44" fmla="*/ 869 w 969"/>
                <a:gd name="T45" fmla="*/ 498 h 1192"/>
                <a:gd name="T46" fmla="*/ 885 w 969"/>
                <a:gd name="T47" fmla="*/ 468 h 1192"/>
                <a:gd name="T48" fmla="*/ 893 w 969"/>
                <a:gd name="T49" fmla="*/ 450 h 1192"/>
                <a:gd name="T50" fmla="*/ 901 w 969"/>
                <a:gd name="T51" fmla="*/ 444 h 1192"/>
                <a:gd name="T52" fmla="*/ 901 w 969"/>
                <a:gd name="T53" fmla="*/ 360 h 1192"/>
                <a:gd name="T54" fmla="*/ 901 w 969"/>
                <a:gd name="T55" fmla="*/ 354 h 1192"/>
                <a:gd name="T56" fmla="*/ 907 w 969"/>
                <a:gd name="T57" fmla="*/ 348 h 1192"/>
                <a:gd name="T58" fmla="*/ 925 w 969"/>
                <a:gd name="T59" fmla="*/ 318 h 1192"/>
                <a:gd name="T60" fmla="*/ 937 w 969"/>
                <a:gd name="T61" fmla="*/ 282 h 1192"/>
                <a:gd name="T62" fmla="*/ 949 w 969"/>
                <a:gd name="T63" fmla="*/ 252 h 1192"/>
                <a:gd name="T64" fmla="*/ 955 w 969"/>
                <a:gd name="T65" fmla="*/ 240 h 1192"/>
                <a:gd name="T66" fmla="*/ 961 w 969"/>
                <a:gd name="T67" fmla="*/ 228 h 1192"/>
                <a:gd name="T68" fmla="*/ 979 w 969"/>
                <a:gd name="T69" fmla="*/ 173 h 1192"/>
                <a:gd name="T70" fmla="*/ 997 w 969"/>
                <a:gd name="T71" fmla="*/ 137 h 1192"/>
                <a:gd name="T72" fmla="*/ 1003 w 969"/>
                <a:gd name="T73" fmla="*/ 125 h 1192"/>
                <a:gd name="T74" fmla="*/ 1003 w 969"/>
                <a:gd name="T75" fmla="*/ 119 h 1192"/>
                <a:gd name="T76" fmla="*/ 1021 w 969"/>
                <a:gd name="T77" fmla="*/ 0 h 1192"/>
                <a:gd name="T78" fmla="*/ 997 w 969"/>
                <a:gd name="T79" fmla="*/ 47 h 1192"/>
                <a:gd name="T80" fmla="*/ 822 w 969"/>
                <a:gd name="T81" fmla="*/ 113 h 1192"/>
                <a:gd name="T82" fmla="*/ 745 w 969"/>
                <a:gd name="T83" fmla="*/ 161 h 1192"/>
                <a:gd name="T84" fmla="*/ 486 w 969"/>
                <a:gd name="T85" fmla="*/ 246 h 1192"/>
                <a:gd name="T86" fmla="*/ 294 w 969"/>
                <a:gd name="T87" fmla="*/ 300 h 1192"/>
                <a:gd name="T88" fmla="*/ 186 w 969"/>
                <a:gd name="T89" fmla="*/ 306 h 1192"/>
                <a:gd name="T90" fmla="*/ 12 w 969"/>
                <a:gd name="T91" fmla="*/ 498 h 1192"/>
                <a:gd name="T92" fmla="*/ 0 w 969"/>
                <a:gd name="T93" fmla="*/ 522 h 1192"/>
                <a:gd name="T94" fmla="*/ 0 w 969"/>
                <a:gd name="T95" fmla="*/ 1225 h 1192"/>
                <a:gd name="T96" fmla="*/ 96 w 969"/>
                <a:gd name="T97" fmla="*/ 1219 h 1192"/>
                <a:gd name="T98" fmla="*/ 336 w 969"/>
                <a:gd name="T99" fmla="*/ 1225 h 1192"/>
                <a:gd name="T100" fmla="*/ 336 w 969"/>
                <a:gd name="T101" fmla="*/ 122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86 w 2176"/>
                <a:gd name="T1" fmla="*/ 793 h 1505"/>
                <a:gd name="T2" fmla="*/ 1255 w 2176"/>
                <a:gd name="T3" fmla="*/ 1264 h 1505"/>
                <a:gd name="T4" fmla="*/ 1008 w 2176"/>
                <a:gd name="T5" fmla="*/ 1219 h 1505"/>
                <a:gd name="T6" fmla="*/ 762 w 2176"/>
                <a:gd name="T7" fmla="*/ 1153 h 1505"/>
                <a:gd name="T8" fmla="*/ 468 w 2176"/>
                <a:gd name="T9" fmla="*/ 1135 h 1505"/>
                <a:gd name="T10" fmla="*/ 0 w 2176"/>
                <a:gd name="T11" fmla="*/ 1105 h 1505"/>
                <a:gd name="T12" fmla="*/ 30 w 2176"/>
                <a:gd name="T13" fmla="*/ 1141 h 1505"/>
                <a:gd name="T14" fmla="*/ 522 w 2176"/>
                <a:gd name="T15" fmla="*/ 1159 h 1505"/>
                <a:gd name="T16" fmla="*/ 816 w 2176"/>
                <a:gd name="T17" fmla="*/ 1213 h 1505"/>
                <a:gd name="T18" fmla="*/ 1195 w 2176"/>
                <a:gd name="T19" fmla="*/ 1340 h 1505"/>
                <a:gd name="T20" fmla="*/ 1130 w 2176"/>
                <a:gd name="T21" fmla="*/ 1358 h 1505"/>
                <a:gd name="T22" fmla="*/ 750 w 2176"/>
                <a:gd name="T23" fmla="*/ 1544 h 1505"/>
                <a:gd name="T24" fmla="*/ 804 w 2176"/>
                <a:gd name="T25" fmla="*/ 1520 h 1505"/>
                <a:gd name="T26" fmla="*/ 913 w 2176"/>
                <a:gd name="T27" fmla="*/ 1478 h 1505"/>
                <a:gd name="T28" fmla="*/ 1074 w 2176"/>
                <a:gd name="T29" fmla="*/ 1394 h 1505"/>
                <a:gd name="T30" fmla="*/ 1279 w 2176"/>
                <a:gd name="T31" fmla="*/ 1334 h 1505"/>
                <a:gd name="T32" fmla="*/ 1332 w 2176"/>
                <a:gd name="T33" fmla="*/ 1249 h 1505"/>
                <a:gd name="T34" fmla="*/ 1723 w 2176"/>
                <a:gd name="T35" fmla="*/ 1069 h 1505"/>
                <a:gd name="T36" fmla="*/ 2035 w 2176"/>
                <a:gd name="T37" fmla="*/ 979 h 1505"/>
                <a:gd name="T38" fmla="*/ 2293 w 2176"/>
                <a:gd name="T39" fmla="*/ 847 h 1505"/>
                <a:gd name="T40" fmla="*/ 2066 w 2176"/>
                <a:gd name="T41" fmla="*/ 937 h 1505"/>
                <a:gd name="T42" fmla="*/ 1747 w 2176"/>
                <a:gd name="T43" fmla="*/ 1015 h 1505"/>
                <a:gd name="T44" fmla="*/ 1417 w 2176"/>
                <a:gd name="T45" fmla="*/ 1177 h 1505"/>
                <a:gd name="T46" fmla="*/ 1580 w 2176"/>
                <a:gd name="T47" fmla="*/ 931 h 1505"/>
                <a:gd name="T48" fmla="*/ 1711 w 2176"/>
                <a:gd name="T49" fmla="*/ 558 h 1505"/>
                <a:gd name="T50" fmla="*/ 1833 w 2176"/>
                <a:gd name="T51" fmla="*/ 385 h 1505"/>
                <a:gd name="T52" fmla="*/ 2086 w 2176"/>
                <a:gd name="T53" fmla="*/ 60 h 1505"/>
                <a:gd name="T54" fmla="*/ 2113 w 2176"/>
                <a:gd name="T55" fmla="*/ 0 h 1505"/>
                <a:gd name="T56" fmla="*/ 2079 w 2176"/>
                <a:gd name="T57" fmla="*/ 0 h 1505"/>
                <a:gd name="T58" fmla="*/ 1687 w 2176"/>
                <a:gd name="T59" fmla="*/ 493 h 1505"/>
                <a:gd name="T60" fmla="*/ 1555 w 2176"/>
                <a:gd name="T61" fmla="*/ 913 h 1505"/>
                <a:gd name="T62" fmla="*/ 1320 w 2176"/>
                <a:gd name="T63" fmla="*/ 1201 h 1505"/>
                <a:gd name="T64" fmla="*/ 1195 w 2176"/>
                <a:gd name="T65" fmla="*/ 931 h 1505"/>
                <a:gd name="T66" fmla="*/ 1062 w 2176"/>
                <a:gd name="T67" fmla="*/ 553 h 1505"/>
                <a:gd name="T68" fmla="*/ 937 w 2176"/>
                <a:gd name="T69" fmla="*/ 222 h 1505"/>
                <a:gd name="T70" fmla="*/ 828 w 2176"/>
                <a:gd name="T71" fmla="*/ 0 h 1505"/>
                <a:gd name="T72" fmla="*/ 792 w 2176"/>
                <a:gd name="T73" fmla="*/ 0 h 1505"/>
                <a:gd name="T74" fmla="*/ 955 w 2176"/>
                <a:gd name="T75" fmla="*/ 367 h 1505"/>
                <a:gd name="T76" fmla="*/ 1086 w 2176"/>
                <a:gd name="T77" fmla="*/ 793 h 1505"/>
                <a:gd name="T78" fmla="*/ 1086 w 2176"/>
                <a:gd name="T79" fmla="*/ 79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74 w 813"/>
                <a:gd name="T1" fmla="*/ 577 h 804"/>
                <a:gd name="T2" fmla="*/ 342 w 813"/>
                <a:gd name="T3" fmla="*/ 451 h 804"/>
                <a:gd name="T4" fmla="*/ 672 w 813"/>
                <a:gd name="T5" fmla="*/ 229 h 804"/>
                <a:gd name="T6" fmla="*/ 852 w 813"/>
                <a:gd name="T7" fmla="*/ 0 h 804"/>
                <a:gd name="T8" fmla="*/ 714 w 813"/>
                <a:gd name="T9" fmla="*/ 150 h 804"/>
                <a:gd name="T10" fmla="*/ 157 w 813"/>
                <a:gd name="T11" fmla="*/ 517 h 804"/>
                <a:gd name="T12" fmla="*/ 0 w 813"/>
                <a:gd name="T13" fmla="*/ 758 h 804"/>
                <a:gd name="T14" fmla="*/ 0 w 813"/>
                <a:gd name="T15" fmla="*/ 830 h 804"/>
                <a:gd name="T16" fmla="*/ 174 w 813"/>
                <a:gd name="T17" fmla="*/ 577 h 804"/>
                <a:gd name="T18" fmla="*/ 174 w 813"/>
                <a:gd name="T19" fmla="*/ 57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86 w 759"/>
                <a:gd name="T1" fmla="*/ 66 h 107"/>
                <a:gd name="T2" fmla="*/ 798 w 759"/>
                <a:gd name="T3" fmla="*/ 0 h 107"/>
                <a:gd name="T4" fmla="*/ 522 w 759"/>
                <a:gd name="T5" fmla="*/ 36 h 107"/>
                <a:gd name="T6" fmla="*/ 15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86 w 759"/>
                <a:gd name="T15" fmla="*/ 66 h 107"/>
                <a:gd name="T16" fmla="*/ 48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65 w 3169"/>
                <a:gd name="T1" fmla="*/ 252 h 743"/>
                <a:gd name="T2" fmla="*/ 1825 w 3169"/>
                <a:gd name="T3" fmla="*/ 246 h 743"/>
                <a:gd name="T4" fmla="*/ 2204 w 3169"/>
                <a:gd name="T5" fmla="*/ 264 h 743"/>
                <a:gd name="T6" fmla="*/ 2642 w 3169"/>
                <a:gd name="T7" fmla="*/ 246 h 743"/>
                <a:gd name="T8" fmla="*/ 3341 w 3169"/>
                <a:gd name="T9" fmla="*/ 217 h 743"/>
                <a:gd name="T10" fmla="*/ 3284 w 3169"/>
                <a:gd name="T11" fmla="*/ 199 h 743"/>
                <a:gd name="T12" fmla="*/ 2552 w 3169"/>
                <a:gd name="T13" fmla="*/ 234 h 743"/>
                <a:gd name="T14" fmla="*/ 2111 w 3169"/>
                <a:gd name="T15" fmla="*/ 234 h 743"/>
                <a:gd name="T16" fmla="*/ 1537 w 3169"/>
                <a:gd name="T17" fmla="*/ 199 h 743"/>
                <a:gd name="T18" fmla="*/ 1627 w 3169"/>
                <a:gd name="T19" fmla="*/ 168 h 743"/>
                <a:gd name="T20" fmla="*/ 2151 w 3169"/>
                <a:gd name="T21" fmla="*/ 0 h 743"/>
                <a:gd name="T22" fmla="*/ 2065 w 3169"/>
                <a:gd name="T23" fmla="*/ 24 h 743"/>
                <a:gd name="T24" fmla="*/ 1940 w 3169"/>
                <a:gd name="T25" fmla="*/ 66 h 743"/>
                <a:gd name="T26" fmla="*/ 1693 w 3169"/>
                <a:gd name="T27" fmla="*/ 138 h 743"/>
                <a:gd name="T28" fmla="*/ 1416 w 3169"/>
                <a:gd name="T29" fmla="*/ 211 h 743"/>
                <a:gd name="T30" fmla="*/ 1333 w 3169"/>
                <a:gd name="T31" fmla="*/ 264 h 743"/>
                <a:gd name="T32" fmla="*/ 804 w 3169"/>
                <a:gd name="T33" fmla="*/ 426 h 743"/>
                <a:gd name="T34" fmla="*/ 348 w 3169"/>
                <a:gd name="T35" fmla="*/ 516 h 743"/>
                <a:gd name="T36" fmla="*/ 0 w 3169"/>
                <a:gd name="T37" fmla="*/ 643 h 743"/>
                <a:gd name="T38" fmla="*/ 312 w 3169"/>
                <a:gd name="T39" fmla="*/ 552 h 743"/>
                <a:gd name="T40" fmla="*/ 774 w 3169"/>
                <a:gd name="T41" fmla="*/ 462 h 743"/>
                <a:gd name="T42" fmla="*/ 1243 w 3169"/>
                <a:gd name="T43" fmla="*/ 324 h 743"/>
                <a:gd name="T44" fmla="*/ 1033 w 3169"/>
                <a:gd name="T45" fmla="*/ 504 h 743"/>
                <a:gd name="T46" fmla="*/ 919 w 3169"/>
                <a:gd name="T47" fmla="*/ 769 h 743"/>
                <a:gd name="T48" fmla="*/ 913 w 3169"/>
                <a:gd name="T49" fmla="*/ 769 h 743"/>
                <a:gd name="T50" fmla="*/ 985 w 3169"/>
                <a:gd name="T51" fmla="*/ 769 h 743"/>
                <a:gd name="T52" fmla="*/ 1074 w 3169"/>
                <a:gd name="T53" fmla="*/ 510 h 743"/>
                <a:gd name="T54" fmla="*/ 1366 w 3169"/>
                <a:gd name="T55" fmla="*/ 294 h 743"/>
                <a:gd name="T56" fmla="*/ 1613 w 3169"/>
                <a:gd name="T57" fmla="*/ 462 h 743"/>
                <a:gd name="T58" fmla="*/ 1865 w 3169"/>
                <a:gd name="T59" fmla="*/ 703 h 743"/>
                <a:gd name="T60" fmla="*/ 1958 w 3169"/>
                <a:gd name="T61" fmla="*/ 769 h 743"/>
                <a:gd name="T62" fmla="*/ 2023 w 3169"/>
                <a:gd name="T63" fmla="*/ 769 h 743"/>
                <a:gd name="T64" fmla="*/ 1783 w 3169"/>
                <a:gd name="T65" fmla="*/ 540 h 743"/>
                <a:gd name="T66" fmla="*/ 1465 w 3169"/>
                <a:gd name="T67" fmla="*/ 252 h 743"/>
                <a:gd name="T68" fmla="*/ 1465 w 3169"/>
                <a:gd name="T69" fmla="*/ 25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ro-RO" altLang="ro-RO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ro-RO" altLang="ro-RO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946 w 2153"/>
                <a:gd name="T1" fmla="*/ 877 h 1930"/>
                <a:gd name="T2" fmla="*/ 2041 w 2153"/>
                <a:gd name="T3" fmla="*/ 1045 h 1930"/>
                <a:gd name="T4" fmla="*/ 2168 w 2153"/>
                <a:gd name="T5" fmla="*/ 1194 h 1930"/>
                <a:gd name="T6" fmla="*/ 2234 w 2153"/>
                <a:gd name="T7" fmla="*/ 1285 h 1930"/>
                <a:gd name="T8" fmla="*/ 2270 w 2153"/>
                <a:gd name="T9" fmla="*/ 1333 h 1930"/>
                <a:gd name="T10" fmla="*/ 1993 w 2153"/>
                <a:gd name="T11" fmla="*/ 1003 h 1930"/>
                <a:gd name="T12" fmla="*/ 1964 w 2153"/>
                <a:gd name="T13" fmla="*/ 955 h 1930"/>
                <a:gd name="T14" fmla="*/ 1884 w 2153"/>
                <a:gd name="T15" fmla="*/ 1279 h 1930"/>
                <a:gd name="T16" fmla="*/ 1870 w 2153"/>
                <a:gd name="T17" fmla="*/ 1525 h 1930"/>
                <a:gd name="T18" fmla="*/ 1922 w 2153"/>
                <a:gd name="T19" fmla="*/ 1958 h 1930"/>
                <a:gd name="T20" fmla="*/ 1891 w 2153"/>
                <a:gd name="T21" fmla="*/ 1982 h 1930"/>
                <a:gd name="T22" fmla="*/ 1843 w 2153"/>
                <a:gd name="T23" fmla="*/ 1573 h 1930"/>
                <a:gd name="T24" fmla="*/ 1822 w 2153"/>
                <a:gd name="T25" fmla="*/ 1327 h 1930"/>
                <a:gd name="T26" fmla="*/ 1863 w 2153"/>
                <a:gd name="T27" fmla="*/ 1111 h 1930"/>
                <a:gd name="T28" fmla="*/ 1870 w 2153"/>
                <a:gd name="T29" fmla="*/ 901 h 1930"/>
                <a:gd name="T30" fmla="*/ 1336 w 2153"/>
                <a:gd name="T31" fmla="*/ 1033 h 1930"/>
                <a:gd name="T32" fmla="*/ 872 w 2153"/>
                <a:gd name="T33" fmla="*/ 1158 h 1930"/>
                <a:gd name="T34" fmla="*/ 336 w 2153"/>
                <a:gd name="T35" fmla="*/ 1351 h 1930"/>
                <a:gd name="T36" fmla="*/ 18 w 2153"/>
                <a:gd name="T37" fmla="*/ 1459 h 1930"/>
                <a:gd name="T38" fmla="*/ 324 w 2153"/>
                <a:gd name="T39" fmla="*/ 1321 h 1930"/>
                <a:gd name="T40" fmla="*/ 721 w 2153"/>
                <a:gd name="T41" fmla="*/ 1170 h 1930"/>
                <a:gd name="T42" fmla="*/ 1074 w 2153"/>
                <a:gd name="T43" fmla="*/ 1063 h 1930"/>
                <a:gd name="T44" fmla="*/ 1489 w 2153"/>
                <a:gd name="T45" fmla="*/ 955 h 1930"/>
                <a:gd name="T46" fmla="*/ 1783 w 2153"/>
                <a:gd name="T47" fmla="*/ 841 h 1930"/>
                <a:gd name="T48" fmla="*/ 1411 w 2153"/>
                <a:gd name="T49" fmla="*/ 636 h 1930"/>
                <a:gd name="T50" fmla="*/ 913 w 2153"/>
                <a:gd name="T51" fmla="*/ 528 h 1930"/>
                <a:gd name="T52" fmla="*/ 240 w 2153"/>
                <a:gd name="T53" fmla="*/ 161 h 1930"/>
                <a:gd name="T54" fmla="*/ 0 w 2153"/>
                <a:gd name="T55" fmla="*/ 83 h 1930"/>
                <a:gd name="T56" fmla="*/ 342 w 2153"/>
                <a:gd name="T57" fmla="*/ 179 h 1930"/>
                <a:gd name="T58" fmla="*/ 751 w 2153"/>
                <a:gd name="T59" fmla="*/ 396 h 1930"/>
                <a:gd name="T60" fmla="*/ 985 w 2153"/>
                <a:gd name="T61" fmla="*/ 504 h 1930"/>
                <a:gd name="T62" fmla="*/ 1429 w 2153"/>
                <a:gd name="T63" fmla="*/ 606 h 1930"/>
                <a:gd name="T64" fmla="*/ 1741 w 2153"/>
                <a:gd name="T65" fmla="*/ 769 h 1930"/>
                <a:gd name="T66" fmla="*/ 1501 w 2153"/>
                <a:gd name="T67" fmla="*/ 474 h 1930"/>
                <a:gd name="T68" fmla="*/ 1358 w 2153"/>
                <a:gd name="T69" fmla="*/ 191 h 1930"/>
                <a:gd name="T70" fmla="*/ 1219 w 2153"/>
                <a:gd name="T71" fmla="*/ 0 h 1930"/>
                <a:gd name="T72" fmla="*/ 1417 w 2153"/>
                <a:gd name="T73" fmla="*/ 215 h 1930"/>
                <a:gd name="T74" fmla="*/ 1569 w 2153"/>
                <a:gd name="T75" fmla="*/ 498 h 1930"/>
                <a:gd name="T76" fmla="*/ 1843 w 2153"/>
                <a:gd name="T77" fmla="*/ 829 h 1930"/>
                <a:gd name="T78" fmla="*/ 1946 w 2153"/>
                <a:gd name="T79" fmla="*/ 877 h 1930"/>
                <a:gd name="T80" fmla="*/ 1946 w 2153"/>
                <a:gd name="T81" fmla="*/ 87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49A57-97E2-49F1-9C47-6FA191C8E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0509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B037282-A240-4C8B-A8E8-DFE942F331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1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114550" y="838200"/>
            <a:ext cx="6934200" cy="2590800"/>
          </a:xfrm>
        </p:spPr>
        <p:txBody>
          <a:bodyPr/>
          <a:lstStyle/>
          <a:p>
            <a:pPr>
              <a:defRPr/>
            </a:pPr>
            <a:r>
              <a:rPr lang="ro-RO" sz="2800" dirty="0"/>
              <a:t>EPIDEMIOLOGICAL FEATURES OF IV DRUG USERS COINFECTED WITH HIV/HCV</a:t>
            </a:r>
            <a:br>
              <a:rPr lang="ro-RO" sz="2800" dirty="0"/>
            </a:br>
            <a:endParaRPr lang="ro-RO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886200"/>
            <a:ext cx="8534400" cy="1905000"/>
          </a:xfrm>
        </p:spPr>
        <p:txBody>
          <a:bodyPr/>
          <a:lstStyle/>
          <a:p>
            <a:pPr>
              <a:defRPr/>
            </a:pPr>
            <a:r>
              <a:rPr lang="ro-RO" sz="2000" u="sng"/>
              <a:t>Ionut Cristian POPA </a:t>
            </a:r>
          </a:p>
          <a:p>
            <a:pPr>
              <a:defRPr/>
            </a:pPr>
            <a:r>
              <a:rPr lang="ro-RO" sz="2000" u="sng"/>
              <a:t>infectious diseases specialist</a:t>
            </a:r>
          </a:p>
          <a:p>
            <a:pPr eaLnBrk="1" hangingPunct="1">
              <a:lnSpc>
                <a:spcPct val="80000"/>
              </a:lnSpc>
              <a:defRPr/>
            </a:pPr>
            <a:endParaRPr lang="ro-RO" sz="2400" b="1" i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1" i="1">
                <a:latin typeface="Times New Roman" pitchFamily="18" charset="0"/>
              </a:rPr>
              <a:t>Hospital for Infectious and Tropical Diseases </a:t>
            </a:r>
            <a:r>
              <a:rPr lang="en-US" sz="2400" b="1" i="1">
                <a:latin typeface="Times New Roman" pitchFamily="18" charset="0"/>
              </a:rPr>
              <a:t>“Dr</a:t>
            </a:r>
            <a:r>
              <a:rPr lang="en-US" sz="2400" b="1" i="1" dirty="0">
                <a:latin typeface="Times New Roman" pitchFamily="18" charset="0"/>
              </a:rPr>
              <a:t>. Victor </a:t>
            </a:r>
            <a:r>
              <a:rPr lang="en-US" sz="2400" b="1" i="1">
                <a:latin typeface="Times New Roman" pitchFamily="18" charset="0"/>
              </a:rPr>
              <a:t>Babes”</a:t>
            </a:r>
            <a:endParaRPr lang="ro-RO" sz="2400" b="1" i="1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sz="2400" b="1" i="1">
                <a:latin typeface="Times New Roman" pitchFamily="18" charset="0"/>
              </a:rPr>
              <a:t>Bucharest, 30 march 2017</a:t>
            </a:r>
            <a:r>
              <a:rPr lang="en-US" sz="2400" b="1" i="1">
                <a:latin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</a:endParaRPr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18859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“etnhobotanicals” so dangerous?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1743075"/>
            <a:ext cx="8839200" cy="4724400"/>
          </a:xfrm>
          <a:extLst/>
        </p:spPr>
        <p:txBody>
          <a:bodyPr/>
          <a:lstStyle/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“Legal” drugs (?!!)…..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Cheep</a:t>
            </a: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accesible drugs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(30-40 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RON ~10 doses)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consummers are social cases</a:t>
            </a:r>
          </a:p>
          <a:p>
            <a:pPr algn="l">
              <a:defRPr/>
            </a:pP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Psichostimulant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efect </a:t>
            </a: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</a:t>
            </a: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very short lasting – rapide addiction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 multiple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daily administration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users are sharing the same product, often using also the same needle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coherent programms to inform the youngs about ethnobotanicals…</a:t>
            </a: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coherent legislation…</a:t>
            </a: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effectLst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762000"/>
            <a:ext cx="28003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"/>
            <a:ext cx="8763000" cy="762000"/>
          </a:xfrm>
        </p:spPr>
        <p:txBody>
          <a:bodyPr/>
          <a:lstStyle/>
          <a:p>
            <a:pPr algn="l">
              <a:defRPr/>
            </a:pPr>
            <a:r>
              <a:rPr lang="en-U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“Legals” complication…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1524000"/>
            <a:ext cx="8686800" cy="5029200"/>
          </a:xfrm>
          <a:extLst/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Uninsured patients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Homeless,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identity paper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family medicine…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addiction: drugs / smoke / alchohol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behavior disorders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 traffic…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Rezistence to benzodiasepines</a:t>
            </a: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haloperidol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Refused by many medical services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available toxicological tests</a:t>
            </a:r>
            <a:endParaRPr lang="ro-RO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standard treatment</a:t>
            </a: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 dirty="0">
              <a:effectLst/>
            </a:endParaRP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4575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609600"/>
            <a:ext cx="4724400" cy="28194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in “dream shops” or on the internet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prohibitted after 2014…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Also commercialised as: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/>
              <a:t>- plants fertilisators</a:t>
            </a:r>
          </a:p>
          <a:p>
            <a:pPr algn="l"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000"/>
              <a:t>- bath salts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44958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"/>
            <a:ext cx="399573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type="subTitle"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1625"/>
            <a:ext cx="4800600" cy="2686050"/>
          </a:xfrm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73438"/>
            <a:ext cx="4419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68675"/>
            <a:ext cx="3886200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04800"/>
            <a:ext cx="358140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350" y="0"/>
            <a:ext cx="9061450" cy="990600"/>
          </a:xfrm>
        </p:spPr>
        <p:txBody>
          <a:bodyPr/>
          <a:lstStyle/>
          <a:p>
            <a:pPr>
              <a:defRPr/>
            </a:pPr>
            <a:r>
              <a:rPr lang="en-US" sz="4000"/>
              <a:t>HIV/VHC coinfection –</a:t>
            </a:r>
            <a:r>
              <a:rPr lang="ro-RO" sz="4000"/>
              <a:t> </a:t>
            </a:r>
            <a:r>
              <a:rPr lang="en-US" sz="4000"/>
              <a:t>statistic</a:t>
            </a:r>
            <a:r>
              <a:rPr lang="ro-RO" sz="4000"/>
              <a:t>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9238" y="1033463"/>
          <a:ext cx="8229600" cy="306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5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3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1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47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0667">
                <a:tc>
                  <a:txBody>
                    <a:bodyPr/>
                    <a:lstStyle/>
                    <a:p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>
                          <a:solidFill>
                            <a:srgbClr val="002060"/>
                          </a:solidFill>
                        </a:rPr>
                        <a:t>2012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200">
                          <a:solidFill>
                            <a:srgbClr val="002060"/>
                          </a:solidFill>
                        </a:rPr>
                        <a:t>2013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ro-RO" sz="1200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Heterosexual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366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(78%)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423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(76%)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417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 (75%)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428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(75%)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468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(60%)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456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(51%)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520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200" b="1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(5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%)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529 (59%)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478 (59%)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427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(65%)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Homosexual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20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(4%)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43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(8%)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51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(9%)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66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103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98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9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8 </a:t>
                      </a:r>
                      <a:endParaRPr lang="en-US" sz="1200" b="1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(1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0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%)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137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123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116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(18%)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IV drugs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6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12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(2%)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18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(3%)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158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(20%)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283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(31%)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200" b="1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96</a:t>
                      </a:r>
                      <a:r>
                        <a:rPr lang="ro-RO" sz="1200" b="1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200" b="1">
                        <a:solidFill>
                          <a:srgbClr val="FF0000"/>
                        </a:solidFill>
                      </a:endParaRPr>
                    </a:p>
                    <a:p>
                      <a:pPr algn="r"/>
                      <a:r>
                        <a:rPr lang="ro-RO" sz="1200" b="1">
                          <a:solidFill>
                            <a:srgbClr val="FF0000"/>
                          </a:solidFill>
                        </a:rPr>
                        <a:t>(3</a:t>
                      </a:r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ro-RO" sz="1200" b="1">
                          <a:solidFill>
                            <a:srgbClr val="FF0000"/>
                          </a:solidFill>
                        </a:rPr>
                        <a:t>%)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190 (21%)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163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(20%)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FF0000"/>
                          </a:solidFill>
                        </a:rPr>
                        <a:t>100 (15%)</a:t>
                      </a:r>
                      <a:endParaRPr lang="ro-RO" sz="1200" b="1">
                        <a:solidFill>
                          <a:srgbClr val="FF000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Materno-fetal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9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200" b="1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2%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13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(2%)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23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(4%)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27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22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(3%)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21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3</a:t>
                      </a:r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28</a:t>
                      </a:r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sz="1200" b="1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(3%)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17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(2%)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(2%)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3">
                <a:tc>
                  <a:txBody>
                    <a:bodyPr/>
                    <a:lstStyle/>
                    <a:p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Unknown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69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72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(13%)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50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(9%)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32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(6%)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29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(4%)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41 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(5%)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16</a:t>
                      </a:r>
                    </a:p>
                    <a:p>
                      <a:pPr algn="r"/>
                      <a:r>
                        <a:rPr lang="ro-RO" sz="1200" b="1">
                          <a:solidFill>
                            <a:srgbClr val="002060"/>
                          </a:solidFill>
                        </a:rPr>
                        <a:t> (2%)</a:t>
                      </a: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(2%)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23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(3%)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1200" b="1">
                          <a:solidFill>
                            <a:srgbClr val="002060"/>
                          </a:solidFill>
                        </a:rPr>
                        <a:t>(1%)</a:t>
                      </a:r>
                      <a:endParaRPr lang="ro-RO" sz="12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66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TOTAL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470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555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553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571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780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600" b="1">
                          <a:solidFill>
                            <a:srgbClr val="002060"/>
                          </a:solidFill>
                        </a:rPr>
                        <a:t>8</a:t>
                      </a:r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98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958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893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807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rgbClr val="002060"/>
                          </a:solidFill>
                        </a:rPr>
                        <a:t>654</a:t>
                      </a:r>
                      <a:endParaRPr lang="ro-RO" sz="1600" b="1">
                        <a:solidFill>
                          <a:srgbClr val="002060"/>
                        </a:solidFill>
                      </a:endParaRPr>
                    </a:p>
                  </a:txBody>
                  <a:tcPr marT="45693" marB="456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4083050"/>
            <a:ext cx="830580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/>
              <a:t>Source: INBI “Matei-Bals ”www.cnlas.ro - 31 dec 2016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~12.000 iv drugs consummers in Bucharest area (ARAS 2015)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~90% of IVDU have also HVC antibodies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30-40% IVDU tested positives for HIV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10-15% of IVDU have also HVB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~33% of IVDU in our hospitaldatabesa also have TB with differend localisation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seeing </a:t>
            </a:r>
            <a:r>
              <a:rPr lang="ro-RO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more </a:t>
            </a: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resistent TB strains, MDR multidrogresistent, XDR…</a:t>
            </a:r>
          </a:p>
          <a:p>
            <a:pPr>
              <a:defRPr/>
            </a:pPr>
            <a:r>
              <a:rPr lang="en-US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= major risk for TB dissemination in the general population…</a:t>
            </a:r>
            <a:endParaRPr lang="ro-RO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4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/>
              <a:t>Harm-reduction strategy…</a:t>
            </a:r>
            <a:endParaRPr lang="ro-RO" sz="400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1066800"/>
            <a:ext cx="8610600" cy="26447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Substitution therapy with Metadone</a:t>
            </a:r>
          </a:p>
          <a:p>
            <a:pPr algn="l">
              <a:defRPr/>
            </a:pPr>
            <a:r>
              <a:rPr lang="en-US" sz="2000" b="1"/>
              <a:t>	</a:t>
            </a:r>
            <a:r>
              <a:rPr lang="en-US" sz="2000"/>
              <a:t>not recommended for “ethnobotanical drugs”…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Exchange syringes programme</a:t>
            </a:r>
          </a:p>
          <a:p>
            <a:pPr algn="l">
              <a:defRPr/>
            </a:pPr>
            <a:r>
              <a:rPr lang="en-US" sz="2000" b="1"/>
              <a:t>	temporary </a:t>
            </a:r>
            <a:r>
              <a:rPr lang="en-US" sz="2000"/>
              <a:t>stopped after 2010, achisition related troubles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Psichological counsel</a:t>
            </a:r>
            <a:r>
              <a:rPr lang="ro-RO" sz="2000" b="1"/>
              <a:t>l</a:t>
            </a:r>
            <a:r>
              <a:rPr lang="en-US" sz="2000" b="1"/>
              <a:t>ing</a:t>
            </a:r>
            <a:r>
              <a:rPr lang="ro-RO" sz="2000" b="1"/>
              <a:t>...</a:t>
            </a:r>
            <a:endParaRPr lang="en-US" sz="2000" b="1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Admission in toxicological units</a:t>
            </a:r>
            <a:r>
              <a:rPr lang="ro-RO" sz="2000" b="1"/>
              <a:t>...</a:t>
            </a:r>
          </a:p>
          <a:p>
            <a:pPr algn="l">
              <a:defRPr/>
            </a:pPr>
            <a:endParaRPr lang="en-US" sz="2000" b="1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First-aid kit, training programes for IVDU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“</a:t>
            </a:r>
            <a:r>
              <a:rPr lang="en-US" sz="2000" b="1" u="sng"/>
              <a:t>Consummer rooms</a:t>
            </a:r>
            <a:r>
              <a:rPr lang="en-US" sz="2000" b="1"/>
              <a:t>” </a:t>
            </a:r>
            <a:r>
              <a:rPr lang="en-US" sz="2000"/>
              <a:t>– allow </a:t>
            </a:r>
            <a:r>
              <a:rPr lang="ro-RO" sz="2000"/>
              <a:t>the </a:t>
            </a:r>
            <a:r>
              <a:rPr lang="en-US" sz="2000"/>
              <a:t>iv drug </a:t>
            </a:r>
            <a:r>
              <a:rPr lang="ro-RO" sz="2000"/>
              <a:t>usage</a:t>
            </a:r>
            <a:r>
              <a:rPr lang="en-US" sz="2000"/>
              <a:t> in an controlled enviro</a:t>
            </a:r>
            <a:r>
              <a:rPr lang="ro-RO" sz="2000"/>
              <a:t>n</a:t>
            </a:r>
            <a:r>
              <a:rPr lang="en-US" sz="2000"/>
              <a:t>ment, with minimal medical assistence, offer rapid testing for HIV/HVC, syringes, social support, protect identity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Canno</a:t>
            </a:r>
            <a:r>
              <a:rPr lang="ro-RO" sz="2000"/>
              <a:t>t</a:t>
            </a:r>
            <a:r>
              <a:rPr lang="en-US" sz="2000"/>
              <a:t> be implemented in according with Romanian</a:t>
            </a:r>
            <a:r>
              <a:rPr lang="ro-RO" sz="2000"/>
              <a:t> </a:t>
            </a:r>
            <a:r>
              <a:rPr lang="en-US" sz="2000"/>
              <a:t>legislation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/>
              <a:t>Public oppinion </a:t>
            </a:r>
            <a:r>
              <a:rPr lang="en-US" sz="2000"/>
              <a:t>?!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400"/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2286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000"/>
              <a:t>Harm-reduction strategy…</a:t>
            </a:r>
            <a:endParaRPr lang="ro-RO" sz="400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52400" y="4060825"/>
            <a:ext cx="8610600" cy="2644775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b="1"/>
              <a:t>“</a:t>
            </a:r>
            <a:r>
              <a:rPr lang="en-US" sz="2000" b="1" u="sng"/>
              <a:t>Consummer rooms</a:t>
            </a:r>
            <a:r>
              <a:rPr lang="en-US" sz="2000" b="1"/>
              <a:t>” </a:t>
            </a:r>
            <a:r>
              <a:rPr lang="en-US" sz="2000"/>
              <a:t>– allow </a:t>
            </a:r>
            <a:r>
              <a:rPr lang="ro-RO" sz="2000"/>
              <a:t>the </a:t>
            </a:r>
            <a:r>
              <a:rPr lang="en-US" sz="2000"/>
              <a:t>iv drug </a:t>
            </a:r>
            <a:r>
              <a:rPr lang="ro-RO" sz="2000"/>
              <a:t>usage</a:t>
            </a:r>
            <a:r>
              <a:rPr lang="en-US" sz="2000"/>
              <a:t> in an controlled enviro</a:t>
            </a:r>
            <a:r>
              <a:rPr lang="ro-RO" sz="2000"/>
              <a:t>n</a:t>
            </a:r>
            <a:r>
              <a:rPr lang="en-US" sz="2000"/>
              <a:t>ment, with minimal medical assistence, offer rapid testing for HIV/HVC, syringes, social support, protect identity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Canno</a:t>
            </a:r>
            <a:r>
              <a:rPr lang="ro-RO" sz="2000"/>
              <a:t>t</a:t>
            </a:r>
            <a:r>
              <a:rPr lang="en-US" sz="2000"/>
              <a:t> be implemented in according with Romanian</a:t>
            </a:r>
            <a:r>
              <a:rPr lang="ro-RO" sz="2000"/>
              <a:t> </a:t>
            </a:r>
            <a:r>
              <a:rPr lang="en-US" sz="2000"/>
              <a:t>legislation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/>
              <a:t>Public oppinion </a:t>
            </a:r>
            <a:r>
              <a:rPr lang="en-US" sz="2000"/>
              <a:t>?!</a:t>
            </a:r>
            <a:endParaRPr lang="ro-RO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/>
          </a:p>
          <a:p>
            <a:pPr algn="l">
              <a:defRPr/>
            </a:pPr>
            <a:r>
              <a:rPr lang="en-US" sz="1600" b="1" i="1"/>
              <a:t>Spain, Switzerland, Norway, Germany, Netherland, France, Danmark, Canada, Australia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40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34290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90600"/>
            <a:ext cx="394970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81000" y="152400"/>
            <a:ext cx="7772400" cy="838200"/>
          </a:xfrm>
        </p:spPr>
        <p:txBody>
          <a:bodyPr/>
          <a:lstStyle/>
          <a:p>
            <a:pPr algn="l">
              <a:defRPr/>
            </a:pPr>
            <a:r>
              <a:rPr lang="en-US" sz="4000"/>
              <a:t>Conclusions</a:t>
            </a:r>
            <a:endParaRPr lang="ro-RO" sz="400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381000" y="1143000"/>
            <a:ext cx="8534400" cy="5181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IV drug usage represent a major social and public health problem in Romania, predominantly affecting the younger generation in large</a:t>
            </a:r>
            <a:r>
              <a:rPr lang="ro-RO" sz="2000"/>
              <a:t>s</a:t>
            </a:r>
            <a:r>
              <a:rPr lang="en-US" sz="2000"/>
              <a:t> urban area</a:t>
            </a:r>
            <a:r>
              <a:rPr lang="ro-RO" sz="2000"/>
              <a:t>s</a:t>
            </a:r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This </a:t>
            </a:r>
            <a:r>
              <a:rPr lang="ro-RO" sz="2000"/>
              <a:t>may </a:t>
            </a:r>
            <a:r>
              <a:rPr lang="en-US" sz="2000"/>
              <a:t>interest all social cat</a:t>
            </a:r>
            <a:r>
              <a:rPr lang="ro-RO" sz="2000"/>
              <a:t>h</a:t>
            </a:r>
            <a:r>
              <a:rPr lang="en-US" sz="2000"/>
              <a:t>egor</a:t>
            </a:r>
            <a:r>
              <a:rPr lang="ro-RO" sz="2000"/>
              <a:t>i</a:t>
            </a:r>
            <a:r>
              <a:rPr lang="en-US" sz="2000"/>
              <a:t>es </a:t>
            </a:r>
            <a:r>
              <a:rPr lang="ro-RO" sz="2000"/>
              <a:t>of peoples </a:t>
            </a:r>
            <a:r>
              <a:rPr lang="en-US" sz="2000"/>
              <a:t>but the vulnerable groups with low economical status are at particularly high risk</a:t>
            </a:r>
            <a:endParaRPr lang="ro-RO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Mortality and morbidity is high</a:t>
            </a:r>
            <a:r>
              <a:rPr lang="ro-RO" sz="2000"/>
              <a:t>, </a:t>
            </a:r>
            <a:r>
              <a:rPr lang="en-US" sz="2000"/>
              <a:t>determinated by differend bacterial infectons, (celullitis-bronchopneumonia-endocarditis-sepsis), HIV, VHC, VHB/VHD, and tuberculosis</a:t>
            </a:r>
            <a:endParaRPr lang="ro-RO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Lack of legislation and poorer medical services ofert to the IVDU patients will </a:t>
            </a:r>
            <a:r>
              <a:rPr lang="ro-RO" sz="2000"/>
              <a:t>further </a:t>
            </a:r>
            <a:r>
              <a:rPr lang="en-US" sz="2000"/>
              <a:t>increase the risk for dissemination of HIV/HCV, TB infection into the general population.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40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362200" y="685800"/>
            <a:ext cx="4618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Thanck you!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6576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990600"/>
            <a:ext cx="72628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04800" y="300038"/>
            <a:ext cx="4800600" cy="762000"/>
          </a:xfrm>
        </p:spPr>
        <p:txBody>
          <a:bodyPr/>
          <a:lstStyle/>
          <a:p>
            <a:pPr algn="l">
              <a:defRPr/>
            </a:pPr>
            <a:r>
              <a:rPr lang="en-US" sz="4400"/>
              <a:t>Introduction</a:t>
            </a:r>
            <a:endParaRPr lang="en-US" sz="4400">
              <a:effectLst/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1905000"/>
            <a:ext cx="9144000" cy="47244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/>
              <a:t>IV usage of differents psichoactive substances (heroine and newly ethnobotanicals substances) represent an unpleasent reality in our country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/>
              <a:t>Chronic utilisation of these substances has been related with an significant increase in morbidity and mortality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000"/>
              <a:t>Various infectious are favorised by </a:t>
            </a:r>
            <a:r>
              <a:rPr lang="en-US" sz="2000"/>
              <a:t>the </a:t>
            </a:r>
            <a:r>
              <a:rPr lang="ro-RO" sz="2000"/>
              <a:t>usage of these drugs in improper septic conditions. The most severe ones are bacterial cutaneus infections, right valve endocaditis, staphylococcal bronchopneumonia, HCV hepatitis and HIV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ro-RO" sz="200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0"/>
            <a:ext cx="8915400" cy="1066800"/>
          </a:xfrm>
        </p:spPr>
        <p:txBody>
          <a:bodyPr/>
          <a:lstStyle/>
          <a:p>
            <a:pPr algn="l">
              <a:defRPr/>
            </a:pPr>
            <a:r>
              <a:rPr lang="ro-RO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illicit “</a:t>
            </a:r>
            <a:r>
              <a:rPr lang="ro-RO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drugs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“?</a:t>
            </a: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" y="1447800"/>
            <a:ext cx="8839200" cy="5715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Substances wich are prohibited to commercialize, by their usage (oraly, intranasal or iv) creating a pleasant sensation, but when </a:t>
            </a:r>
            <a:r>
              <a:rPr lang="ro-RO" sz="2000"/>
              <a:t>further </a:t>
            </a:r>
            <a:r>
              <a:rPr lang="en-US" sz="2000"/>
              <a:t>repeating </a:t>
            </a:r>
            <a:r>
              <a:rPr lang="ro-RO" sz="2000"/>
              <a:t>their usage </a:t>
            </a:r>
            <a:r>
              <a:rPr lang="en-US" sz="2000"/>
              <a:t>leading to “addiction syndrome” – the necessity </a:t>
            </a:r>
            <a:r>
              <a:rPr lang="ro-RO" sz="2000"/>
              <a:t>to repeat </a:t>
            </a:r>
            <a:r>
              <a:rPr lang="en-US" sz="2000"/>
              <a:t>the </a:t>
            </a:r>
            <a:r>
              <a:rPr lang="ro-RO" sz="2000"/>
              <a:t>administration</a:t>
            </a:r>
            <a:r>
              <a:rPr lang="en-US" sz="2000"/>
              <a:t> and to permanently increas the dosage, in this manner severly affecting the health state and </a:t>
            </a:r>
            <a:r>
              <a:rPr lang="ro-RO" sz="2000"/>
              <a:t>producing </a:t>
            </a:r>
            <a:r>
              <a:rPr lang="en-US" sz="2000"/>
              <a:t>behavior changes</a:t>
            </a:r>
          </a:p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user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“Recreational” user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user with prolonged abstinence intervals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addicted – severe “sevraj syndrome” in the absence of drugs</a:t>
            </a:r>
          </a:p>
          <a:p>
            <a:pPr lvl="1">
              <a:defRPr/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Incapacity to control his own life, in permanent need of procuring drugs, antisocial behavior, lack of interest to his own person</a:t>
            </a:r>
          </a:p>
          <a:p>
            <a:pPr lvl="1">
              <a:defRPr/>
            </a:pP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infection associated: bacterial, (cellulitis, bronchopneumonia, endocarditis), HCV, HIV… TB!!!</a:t>
            </a:r>
          </a:p>
          <a:p>
            <a:pPr>
              <a:defRPr/>
            </a:pP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76200" y="9525"/>
            <a:ext cx="9067800" cy="762000"/>
          </a:xfrm>
        </p:spPr>
        <p:txBody>
          <a:bodyPr/>
          <a:lstStyle/>
          <a:p>
            <a:pPr algn="l">
              <a:defRPr/>
            </a:pPr>
            <a:r>
              <a:rPr lang="en-US" sz="4000"/>
              <a:t>Mechanism – addiction syndrome</a:t>
            </a:r>
            <a:endParaRPr lang="ro-RO" sz="400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06825"/>
            <a:ext cx="75438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1282700" y="6003925"/>
            <a:ext cx="890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1800">
                <a:latin typeface="Times New Roman" panose="02020603050405020304" pitchFamily="18" charset="0"/>
              </a:rPr>
              <a:t>Normal</a:t>
            </a: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3124200" y="6008688"/>
            <a:ext cx="99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1800">
                <a:latin typeface="Times New Roman" panose="02020603050405020304" pitchFamily="18" charset="0"/>
              </a:rPr>
              <a:t>High</a:t>
            </a:r>
            <a:r>
              <a:rPr lang="en-US" altLang="ro-RO" sz="1800">
                <a:cs typeface="Arial" panose="020B0604020202020204" pitchFamily="34" charset="0"/>
              </a:rPr>
              <a:t>↑↑↑</a:t>
            </a: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876800" y="6008688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1800">
                <a:latin typeface="Times New Roman" panose="02020603050405020304" pitchFamily="18" charset="0"/>
              </a:rPr>
              <a:t>Sevraj</a:t>
            </a:r>
            <a:r>
              <a:rPr lang="en-US" altLang="ro-RO" sz="1800">
                <a:cs typeface="Arial" panose="020B0604020202020204" pitchFamily="34" charset="0"/>
              </a:rPr>
              <a:t>↓↓↓</a:t>
            </a: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6400800" y="6008688"/>
            <a:ext cx="16144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1800">
                <a:latin typeface="Times New Roman" panose="02020603050405020304" pitchFamily="18" charset="0"/>
              </a:rPr>
              <a:t>After tretment</a:t>
            </a:r>
            <a:r>
              <a:rPr lang="en-US" altLang="ro-RO" sz="1800">
                <a:cs typeface="Arial" panose="020B0604020202020204" pitchFamily="34" charset="0"/>
              </a:rPr>
              <a:t>↓</a:t>
            </a: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457200" y="990600"/>
            <a:ext cx="82438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2000" i="1">
                <a:latin typeface="Times New Roman" panose="02020603050405020304" pitchFamily="18" charset="0"/>
              </a:rPr>
              <a:t>Commun mechanism of all “drugs” may be related with the cerebral increasment of neuromediators (dopamine and serotonine) – involved in pleasant cerebral fonction</a:t>
            </a:r>
            <a:r>
              <a:rPr lang="ro-RO" altLang="ro-RO" sz="2000" i="1">
                <a:latin typeface="Times New Roman" panose="02020603050405020304" pitchFamily="18" charset="0"/>
              </a:rPr>
              <a:t>s</a:t>
            </a:r>
            <a:endParaRPr lang="en-US" altLang="ro-RO" sz="2000" i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o-RO" sz="20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2000" u="sng">
                <a:latin typeface="Times New Roman" panose="02020603050405020304" pitchFamily="18" charset="0"/>
              </a:rPr>
              <a:t>Dopaminergic network</a:t>
            </a:r>
            <a:r>
              <a:rPr lang="en-US" altLang="ro-RO" sz="2000">
                <a:latin typeface="Times New Roman" panose="02020603050405020304" pitchFamily="18" charset="0"/>
              </a:rPr>
              <a:t>: reward (motivation), decision capacity, perseverecnce, compulsion, fine movements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o-RO" sz="2000" u="sng">
                <a:latin typeface="Times New Roman" panose="02020603050405020304" pitchFamily="18" charset="0"/>
              </a:rPr>
              <a:t>Serotonine network</a:t>
            </a:r>
            <a:r>
              <a:rPr lang="en-US" altLang="ro-RO" sz="2000">
                <a:latin typeface="Times New Roman" panose="02020603050405020304" pitchFamily="18" charset="0"/>
              </a:rPr>
              <a:t>: mood, memory, cognitive increasing, sleeping state</a:t>
            </a:r>
          </a:p>
        </p:txBody>
      </p:sp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0"/>
            <a:ext cx="8991600" cy="838200"/>
          </a:xfrm>
        </p:spPr>
        <p:txBody>
          <a:bodyPr/>
          <a:lstStyle/>
          <a:p>
            <a:pPr algn="l"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(1)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838200"/>
            <a:ext cx="9067800" cy="5715000"/>
          </a:xfrm>
        </p:spPr>
        <p:txBody>
          <a:bodyPr/>
          <a:lstStyle/>
          <a:p>
            <a:pPr algn="l">
              <a:defRPr/>
            </a:pPr>
            <a:endParaRPr lang="en-US" sz="1800">
              <a:latin typeface="Times New Roman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18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</a:rPr>
              <a:t>NARCOTICS / OPIOIDS</a:t>
            </a:r>
            <a:r>
              <a:rPr lang="en-US" sz="2400"/>
              <a:t>: heroine, morfine, opium, metadone, codeine, tramadol, phentanyl, buprenorfine, oxiconti</a:t>
            </a:r>
            <a:r>
              <a:rPr lang="ro-RO" sz="2400"/>
              <a:t>n</a:t>
            </a:r>
            <a:r>
              <a:rPr lang="en-US" sz="2400"/>
              <a:t>e</a:t>
            </a:r>
            <a:endParaRPr lang="ro-RO" sz="24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PSICHOSTIMULANT substances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cocaine, amphetamine, (speed), metamphetamine, e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 cofeine?</a:t>
            </a:r>
            <a:endParaRPr lang="ro-RO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ro-RO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“ethnobotanical drugs” –amphetamine-like effects</a:t>
            </a:r>
            <a:endParaRPr lang="ro-RO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HALUCINOGENOUS substances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LSD, mescaline, PCP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</a:rPr>
              <a:t>CANABINOIDS</a:t>
            </a:r>
            <a:r>
              <a:rPr lang="en-US" sz="2400"/>
              <a:t>: marijuana, “weed”, THC, hasis…</a:t>
            </a:r>
            <a:endParaRPr lang="ro-RO" sz="2400"/>
          </a:p>
          <a:p>
            <a:pPr marL="1085850" lvl="1" indent="-342900">
              <a:buFont typeface="Arial" panose="020B0604020202020204" pitchFamily="34" charset="0"/>
              <a:buChar char="•"/>
              <a:defRPr/>
            </a:pPr>
            <a:r>
              <a:rPr lang="ro-RO" sz="2000"/>
              <a:t>= </a:t>
            </a:r>
            <a:r>
              <a:rPr lang="en-US" sz="2000"/>
              <a:t>may have </a:t>
            </a:r>
            <a:r>
              <a:rPr lang="ro-RO" sz="2000"/>
              <a:t>narcotic/psihostimulant</a:t>
            </a:r>
            <a:r>
              <a:rPr lang="en-US" sz="2000"/>
              <a:t> </a:t>
            </a:r>
            <a:r>
              <a:rPr lang="ro-RO" sz="2000"/>
              <a:t>or halucinogen </a:t>
            </a:r>
            <a:r>
              <a:rPr lang="en-US" sz="2000"/>
              <a:t>effect</a:t>
            </a:r>
            <a:r>
              <a:rPr lang="ro-RO" sz="2000"/>
              <a:t>, </a:t>
            </a:r>
            <a:r>
              <a:rPr lang="en-US" sz="2000"/>
              <a:t>depending on dosage and individual tolerance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DEPRESOAR substances: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alchohol, diazepam, xanax, - euphoria, relaxation, sedation, sleepnes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/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3400" y="0"/>
            <a:ext cx="8610600" cy="914400"/>
          </a:xfrm>
        </p:spPr>
        <p:txBody>
          <a:bodyPr/>
          <a:lstStyle/>
          <a:p>
            <a:pPr algn="l"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(</a:t>
            </a:r>
            <a: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" y="838200"/>
            <a:ext cx="8991600" cy="5715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</a:rPr>
              <a:t>CANABINODS</a:t>
            </a:r>
            <a:r>
              <a:rPr lang="en-US" sz="2400"/>
              <a:t>: marijuana, “weed”, THC, hasis…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FF0000"/>
                </a:solidFill>
              </a:rPr>
              <a:t>Overdoze</a:t>
            </a:r>
            <a:r>
              <a:rPr lang="en-US" sz="1800"/>
              <a:t> – euphoria, miosis, tahicardia, tahipnea, injected conjunctives, diplopia, dizzines, hipertension, increased apetit, psichosis, sleeping disturbances </a:t>
            </a:r>
            <a:r>
              <a:rPr lang="en-US" sz="1800"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FF0000"/>
                </a:solidFill>
                <a:latin typeface="Times New Roman"/>
                <a:cs typeface="Times New Roman"/>
              </a:rPr>
              <a:t>treated with diazepam</a:t>
            </a:r>
            <a:endParaRPr lang="en-US" sz="180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B0F0"/>
                </a:solidFill>
              </a:rPr>
              <a:t>Sevraj</a:t>
            </a:r>
            <a:r>
              <a:rPr lang="en-US" sz="1800"/>
              <a:t> – tremor, nistagmus, inapetence, anxiety, diarrhea, epigastric pain</a:t>
            </a:r>
            <a:r>
              <a:rPr lang="en-US" sz="1800"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00B0F0"/>
                </a:solidFill>
                <a:latin typeface="Times New Roman"/>
                <a:cs typeface="Times New Roman"/>
              </a:rPr>
              <a:t>treated with clorpromazin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Times New Roman"/>
                <a:cs typeface="Times New Roman"/>
              </a:rPr>
              <a:t>Generarly smoked – low vital risk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latin typeface="Times New Roman"/>
                <a:cs typeface="Times New Roman"/>
              </a:rPr>
              <a:t>Depressor, psichostimulant, halucinogenous effect depending on dosage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1800">
              <a:latin typeface="Times New Roman"/>
              <a:cs typeface="Times New Roman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18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</a:rPr>
              <a:t>NARCOTICS / OPIOIDS</a:t>
            </a:r>
            <a:r>
              <a:rPr lang="en-US" sz="2400"/>
              <a:t>: heroine, morfine, opium, metadone, codeine, tramadol, phentanyl, buprenorfine, oxicontine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FF0000"/>
                </a:solidFill>
              </a:rPr>
              <a:t>Overdoze</a:t>
            </a:r>
            <a:r>
              <a:rPr lang="en-US" sz="1800"/>
              <a:t> – euforia, miosis, nausea/vomiting, dizarthria, hipoestesia, hipotermia, hipotensiune, respiratory distress, constipation, coma </a:t>
            </a:r>
            <a:r>
              <a:rPr lang="en-US" sz="1800"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FF0000"/>
                </a:solidFill>
                <a:latin typeface="Times New Roman"/>
                <a:cs typeface="Times New Roman"/>
              </a:rPr>
              <a:t>naloxone</a:t>
            </a:r>
            <a:endParaRPr lang="en-US" sz="1800">
              <a:solidFill>
                <a:srgbClr val="FF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B0F0"/>
                </a:solidFill>
              </a:rPr>
              <a:t>Sevraj</a:t>
            </a:r>
            <a:r>
              <a:rPr lang="en-US" sz="1800"/>
              <a:t> – midriasis, rhinorea, sneezing, tears, anxiety, violence, mialgya, sweating, tremor, nausea/vomiting, diarrhea, fever </a:t>
            </a:r>
            <a:r>
              <a:rPr lang="en-US" sz="1800"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00B0F0"/>
                </a:solidFill>
                <a:latin typeface="Times New Roman"/>
                <a:cs typeface="Times New Roman"/>
              </a:rPr>
              <a:t>metadone, codeine, imodium</a:t>
            </a:r>
            <a:endParaRPr lang="en-US" sz="1800">
              <a:solidFill>
                <a:srgbClr val="00B0F0"/>
              </a:solidFill>
            </a:endParaRP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" y="0"/>
            <a:ext cx="8610600" cy="914400"/>
          </a:xfrm>
        </p:spPr>
        <p:txBody>
          <a:bodyPr/>
          <a:lstStyle/>
          <a:p>
            <a:pPr algn="l"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(</a:t>
            </a:r>
            <a:r>
              <a:rPr lang="ro-RO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813" y="914400"/>
            <a:ext cx="8991600" cy="5715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PSICHOSTIMULANT SUBSTANCES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cocaine, amphetamine, (speed), metamphetamine, e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y, cofeine?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reaction speed, energy, lack of hunger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FF0000"/>
                </a:solidFill>
              </a:rPr>
              <a:t>Overdoze 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midriasis, muscle contraction, hipertermia, tahiarithmia, hipertension, anxiety, psichosis, delir, inapetence, 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haloperidol, betablocker,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Sevraj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somnolence, hunger, psichic instability, paranoid illusion, acute depression / suicidal risk 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bromazepan, clonazepam</a:t>
            </a:r>
            <a:endParaRPr lang="en-US" sz="18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ETHNOBOTANICAL DRUGS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amphetamine-like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 in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Romania - beg</a:t>
            </a:r>
            <a:r>
              <a:rPr lang="ro-RO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nning from 2009-1010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HALUCINOGENOUS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LSD, mescaline, PCP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DEPRESSORS: 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alchohol, diazepam, xanax, - euphoria, relaxation, sedation, sleepness</a:t>
            </a:r>
            <a:endPara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0" y="-158750"/>
            <a:ext cx="9144000" cy="990600"/>
          </a:xfrm>
        </p:spPr>
        <p:txBody>
          <a:bodyPr/>
          <a:lstStyle/>
          <a:p>
            <a:pPr algn="l">
              <a:defRPr/>
            </a:pPr>
            <a:r>
              <a:rPr lang="en-US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are“ethnobotanical drugs”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775" y="2057400"/>
            <a:ext cx="8839200" cy="59436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Heterogenous cat</a:t>
            </a:r>
            <a:r>
              <a:rPr lang="ro-RO" sz="2000"/>
              <a:t>h</a:t>
            </a:r>
            <a:r>
              <a:rPr lang="en-US" sz="2000"/>
              <a:t>egory of commercial products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Semisinthetic derivates of amphetamines/can</a:t>
            </a:r>
            <a:r>
              <a:rPr lang="ro-RO" sz="2000"/>
              <a:t>n</a:t>
            </a:r>
            <a:r>
              <a:rPr lang="en-US" sz="2000"/>
              <a:t>abinoids impregned </a:t>
            </a:r>
            <a:r>
              <a:rPr lang="ro-RO" sz="2000"/>
              <a:t>with</a:t>
            </a:r>
            <a:r>
              <a:rPr lang="en-US" sz="2000"/>
              <a:t> differend herbal products having psichostimulant ef</a:t>
            </a:r>
            <a:r>
              <a:rPr lang="ro-RO" sz="2000"/>
              <a:t>f</a:t>
            </a:r>
            <a:r>
              <a:rPr lang="en-US" sz="2000"/>
              <a:t>ect</a:t>
            </a:r>
            <a:r>
              <a:rPr lang="ro-RO" sz="2000"/>
              <a:t>s</a:t>
            </a:r>
            <a:endParaRPr lang="en-US" sz="2000"/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No existing unique standard chemical formula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Many ex-heroine drug iv users have recently passed on “ethnobotanical drugs” (therefore beleving they have cured them selves from heroine…)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Even if the “official recommandation” made by producer</a:t>
            </a:r>
            <a:r>
              <a:rPr lang="ro-RO" sz="2000"/>
              <a:t>s</a:t>
            </a:r>
            <a:r>
              <a:rPr lang="en-US" sz="2000"/>
              <a:t> is to be smoked, people have lerned to use them iv, increasing the pleasant effects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/>
              <a:t>Usage of different fluids a</a:t>
            </a:r>
            <a:r>
              <a:rPr lang="ro-RO" sz="2000"/>
              <a:t>s</a:t>
            </a:r>
            <a:r>
              <a:rPr lang="en-US" sz="2000"/>
              <a:t> solvents… (kitchen water…)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FF0000"/>
                </a:solidFill>
              </a:rPr>
              <a:t>Overdoze 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midriasis, areactive pupiles, hipertermia, tahiarithmia, hipertension, inapetence, anxiety, psichosis, delir 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 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haloperidol, betablocker</a:t>
            </a:r>
            <a:r>
              <a:rPr lang="ro-RO" sz="1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</a:t>
            </a:r>
            <a:r>
              <a:rPr lang="en-US" sz="1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clonazepam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Sevraj</a:t>
            </a:r>
            <a:r>
              <a:rPr lang="en-US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 miosis, hipotermia, hipotension, vomiting, respiratory distress, coma, → </a:t>
            </a:r>
            <a:r>
              <a:rPr lang="en-US" sz="180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naloxone</a:t>
            </a:r>
            <a:endParaRPr lang="en-US" sz="180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sz="2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81050"/>
            <a:ext cx="5886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47650" y="685800"/>
          <a:ext cx="8686800" cy="540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1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72">
                <a:tc>
                  <a:txBody>
                    <a:bodyPr/>
                    <a:lstStyle/>
                    <a:p>
                      <a:endParaRPr lang="ro-RO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HEROINE</a:t>
                      </a:r>
                      <a:endParaRPr lang="ro-RO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AMPHETAMINE</a:t>
                      </a:r>
                      <a:endParaRPr lang="ro-RO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/>
                        <a:t>ETHNOBOTANICALS</a:t>
                      </a:r>
                      <a:endParaRPr lang="ro-RO" sz="180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842">
                <a:tc rowSpan="2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overdose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euforia, miosis, nausea, disarthria, hipoesthesy, hipothermia, constipation, respiratory distress, coma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midriasis, hiperthermia,</a:t>
                      </a:r>
                      <a:r>
                        <a:rPr lang="en-US" sz="1800" baseline="0">
                          <a:solidFill>
                            <a:srgbClr val="000000"/>
                          </a:solidFill>
                        </a:rPr>
                        <a:t> muscle contraction, fever, tahiarithmia, hipertension, anxiety, psichosis, delir, inapetence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midriasis with areactive pupils, tahiarithmia, hiperthermia, hipertension, inapetence, psichosis, delir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7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naloxone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haloperidol, betablockers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o-RO" sz="1800">
                          <a:solidFill>
                            <a:srgbClr val="000000"/>
                          </a:solidFill>
                        </a:rPr>
                        <a:t>h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aloperidol</a:t>
                      </a:r>
                      <a:r>
                        <a:rPr lang="ro-RO" sz="1800">
                          <a:solidFill>
                            <a:srgbClr val="000000"/>
                          </a:solidFill>
                        </a:rPr>
                        <a:t> betabloc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ker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618">
                <a:tc rowSpan="2"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sevraj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midriasis, mialgya, rhinorrea, tears, snooze, anxiety, sweat, tremor, fever, diarheea, violence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somnolence, hunger, psichic instability, paranoide illusions, depression, suicid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miosis, hipothermia, hipotension, vommiting, </a:t>
                      </a: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respiratory distress, coma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72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>
                          <a:solidFill>
                            <a:srgbClr val="000000"/>
                          </a:solidFill>
                        </a:rPr>
                        <a:t>m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etadona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  <a:p>
                      <a:r>
                        <a:rPr lang="ro-RO" sz="1800">
                          <a:solidFill>
                            <a:srgbClr val="000000"/>
                          </a:solidFill>
                        </a:rPr>
                        <a:t>codeina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o-RO" sz="1800">
                          <a:solidFill>
                            <a:srgbClr val="000000"/>
                          </a:solidFill>
                        </a:rPr>
                        <a:t>b</a:t>
                      </a:r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romazepam</a:t>
                      </a:r>
                      <a:r>
                        <a:rPr lang="ro-RO" sz="1800">
                          <a:solidFill>
                            <a:srgbClr val="000000"/>
                          </a:solidFill>
                        </a:rPr>
                        <a:t> clonazepam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naloxone</a:t>
                      </a:r>
                      <a:endParaRPr lang="ro-RO" sz="1800">
                        <a:solidFill>
                          <a:srgbClr val="000000"/>
                        </a:solidFill>
                      </a:endParaRP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6" name="Oval 4"/>
          <p:cNvSpPr>
            <a:spLocks noChangeArrowheads="1"/>
          </p:cNvSpPr>
          <p:nvPr/>
        </p:nvSpPr>
        <p:spPr bwMode="auto">
          <a:xfrm>
            <a:off x="1560513" y="3105150"/>
            <a:ext cx="1154112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297" name="Oval 5"/>
          <p:cNvSpPr>
            <a:spLocks noChangeArrowheads="1"/>
          </p:cNvSpPr>
          <p:nvPr/>
        </p:nvSpPr>
        <p:spPr bwMode="auto">
          <a:xfrm>
            <a:off x="3840163" y="1146175"/>
            <a:ext cx="1066800" cy="266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298" name="Oval 6"/>
          <p:cNvSpPr>
            <a:spLocks noChangeArrowheads="1"/>
          </p:cNvSpPr>
          <p:nvPr/>
        </p:nvSpPr>
        <p:spPr bwMode="auto">
          <a:xfrm flipH="1">
            <a:off x="6477000" y="1104900"/>
            <a:ext cx="990600" cy="266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299" name="Oval 7"/>
          <p:cNvSpPr>
            <a:spLocks noChangeArrowheads="1"/>
          </p:cNvSpPr>
          <p:nvPr/>
        </p:nvSpPr>
        <p:spPr bwMode="auto">
          <a:xfrm>
            <a:off x="1541463" y="1905000"/>
            <a:ext cx="1277937" cy="304800"/>
          </a:xfrm>
          <a:prstGeom prst="ellipse">
            <a:avLst/>
          </a:prstGeom>
          <a:noFill/>
          <a:ln w="9525" algn="ctr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0" name="Oval 8"/>
          <p:cNvSpPr>
            <a:spLocks noChangeArrowheads="1"/>
          </p:cNvSpPr>
          <p:nvPr/>
        </p:nvSpPr>
        <p:spPr bwMode="auto">
          <a:xfrm>
            <a:off x="3962400" y="1676400"/>
            <a:ext cx="820738" cy="228600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1" name="Oval 9"/>
          <p:cNvSpPr>
            <a:spLocks noChangeArrowheads="1"/>
          </p:cNvSpPr>
          <p:nvPr/>
        </p:nvSpPr>
        <p:spPr bwMode="auto">
          <a:xfrm>
            <a:off x="6477000" y="1638300"/>
            <a:ext cx="1276350" cy="304800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2" name="Oval 10"/>
          <p:cNvSpPr>
            <a:spLocks noChangeArrowheads="1"/>
          </p:cNvSpPr>
          <p:nvPr/>
        </p:nvSpPr>
        <p:spPr bwMode="auto">
          <a:xfrm>
            <a:off x="6429375" y="5486400"/>
            <a:ext cx="13716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3" name="Oval 11"/>
          <p:cNvSpPr>
            <a:spLocks noChangeArrowheads="1"/>
          </p:cNvSpPr>
          <p:nvPr/>
        </p:nvSpPr>
        <p:spPr bwMode="auto">
          <a:xfrm>
            <a:off x="6391275" y="4572000"/>
            <a:ext cx="2152650" cy="381000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4" name="Oval 12"/>
          <p:cNvSpPr>
            <a:spLocks noChangeArrowheads="1"/>
          </p:cNvSpPr>
          <p:nvPr/>
        </p:nvSpPr>
        <p:spPr bwMode="auto">
          <a:xfrm>
            <a:off x="1560513" y="4876800"/>
            <a:ext cx="684212" cy="304800"/>
          </a:xfrm>
          <a:prstGeom prst="ellipse">
            <a:avLst/>
          </a:prstGeom>
          <a:noFill/>
          <a:ln w="9525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5" name="Oval 13"/>
          <p:cNvSpPr>
            <a:spLocks noChangeArrowheads="1"/>
          </p:cNvSpPr>
          <p:nvPr/>
        </p:nvSpPr>
        <p:spPr bwMode="auto">
          <a:xfrm>
            <a:off x="1687513" y="2514600"/>
            <a:ext cx="2046287" cy="304800"/>
          </a:xfrm>
          <a:prstGeom prst="ellipse">
            <a:avLst/>
          </a:prstGeom>
          <a:noFill/>
          <a:ln w="952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6" name="Oval 14"/>
          <p:cNvSpPr>
            <a:spLocks noChangeArrowheads="1"/>
          </p:cNvSpPr>
          <p:nvPr/>
        </p:nvSpPr>
        <p:spPr bwMode="auto">
          <a:xfrm>
            <a:off x="2438400" y="1127125"/>
            <a:ext cx="7620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pic>
        <p:nvPicPr>
          <p:cNvPr id="1130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191250"/>
            <a:ext cx="5794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8" name="Oval 5"/>
          <p:cNvSpPr>
            <a:spLocks noChangeArrowheads="1"/>
          </p:cNvSpPr>
          <p:nvPr/>
        </p:nvSpPr>
        <p:spPr bwMode="auto">
          <a:xfrm>
            <a:off x="6248400" y="3810000"/>
            <a:ext cx="1066800" cy="266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  <p:sp>
        <p:nvSpPr>
          <p:cNvPr id="11309" name="Oval 5"/>
          <p:cNvSpPr>
            <a:spLocks noChangeArrowheads="1"/>
          </p:cNvSpPr>
          <p:nvPr/>
        </p:nvSpPr>
        <p:spPr bwMode="auto">
          <a:xfrm>
            <a:off x="1644650" y="3765550"/>
            <a:ext cx="1066800" cy="2667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o-RO" altLang="ro-RO" sz="1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2_Mapl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ple 10">
        <a:dk1>
          <a:srgbClr val="80ACC4"/>
        </a:dk1>
        <a:lt1>
          <a:srgbClr val="FFFFFF"/>
        </a:lt1>
        <a:dk2>
          <a:srgbClr val="7A74FC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BEBCFD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11">
        <a:dk1>
          <a:srgbClr val="80ACC4"/>
        </a:dk1>
        <a:lt1>
          <a:srgbClr val="FFFFFF"/>
        </a:lt1>
        <a:dk2>
          <a:srgbClr val="76F4FA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BDF8F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12">
        <a:dk1>
          <a:srgbClr val="80ACC4"/>
        </a:dk1>
        <a:lt1>
          <a:srgbClr val="FFFFFF"/>
        </a:lt1>
        <a:dk2>
          <a:srgbClr val="72DDFE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BCEBFE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13">
        <a:dk1>
          <a:srgbClr val="80ACC4"/>
        </a:dk1>
        <a:lt1>
          <a:srgbClr val="FFFFFF"/>
        </a:lt1>
        <a:dk2>
          <a:srgbClr val="73B5FD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BCD7FE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14">
        <a:dk1>
          <a:srgbClr val="80ACC4"/>
        </a:dk1>
        <a:lt1>
          <a:srgbClr val="FFFFFF"/>
        </a:lt1>
        <a:dk2>
          <a:srgbClr val="7196F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BBC9FF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15">
        <a:dk1>
          <a:srgbClr val="80ACC4"/>
        </a:dk1>
        <a:lt1>
          <a:srgbClr val="FFFFFF"/>
        </a:lt1>
        <a:dk2>
          <a:srgbClr val="4F7DF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B2BFFF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ple 16">
        <a:dk1>
          <a:srgbClr val="80ACC4"/>
        </a:dk1>
        <a:lt1>
          <a:srgbClr val="FFFFFF"/>
        </a:lt1>
        <a:dk2>
          <a:srgbClr val="3368F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ADB9FF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</TotalTime>
  <Words>1605</Words>
  <Application>Microsoft Office PowerPoint</Application>
  <PresentationFormat>On-screen Show (4:3)</PresentationFormat>
  <Paragraphs>280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2_Maple</vt:lpstr>
      <vt:lpstr>EPIDEMIOLOGICAL FEATURES OF IV DRUG USERS COINFECTED WITH HIV/HCV </vt:lpstr>
      <vt:lpstr>Introduction</vt:lpstr>
      <vt:lpstr>What are illicit “drugs“?</vt:lpstr>
      <vt:lpstr>Mechanism – addiction syndrome</vt:lpstr>
      <vt:lpstr>Classification (1)</vt:lpstr>
      <vt:lpstr>Classification (2)</vt:lpstr>
      <vt:lpstr>Classification (3)</vt:lpstr>
      <vt:lpstr>What are“ethnobotanical drugs” ?</vt:lpstr>
      <vt:lpstr>PowerPoint Presentation</vt:lpstr>
      <vt:lpstr>Why are “etnhobotanicals” so dangerous?</vt:lpstr>
      <vt:lpstr> “Legals” complication…</vt:lpstr>
      <vt:lpstr>PowerPoint Presentation</vt:lpstr>
      <vt:lpstr>PowerPoint Presentation</vt:lpstr>
      <vt:lpstr>HIV/VHC coinfection – statistics</vt:lpstr>
      <vt:lpstr>Harm-reduction strategy…</vt:lpstr>
      <vt:lpstr>Harm-reduction strategy…</vt:lpstr>
      <vt:lpstr>Conclusions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ASPECTE PARTICULARE ALE DIAGNOSTICULUI INFECTIEI PCP LA BOLNAVII HIV-SIDA</dc:title>
  <dc:creator>Ionut</dc:creator>
  <cp:lastModifiedBy>Geoff McCombe</cp:lastModifiedBy>
  <cp:revision>230</cp:revision>
  <dcterms:created xsi:type="dcterms:W3CDTF">2010-05-30T05:51:02Z</dcterms:created>
  <dcterms:modified xsi:type="dcterms:W3CDTF">2017-06-12T13:19:54Z</dcterms:modified>
</cp:coreProperties>
</file>